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67" r:id="rId2"/>
    <p:sldId id="2540" r:id="rId3"/>
    <p:sldId id="2548" r:id="rId4"/>
    <p:sldId id="2542" r:id="rId5"/>
    <p:sldId id="2549" r:id="rId6"/>
    <p:sldId id="2543" r:id="rId7"/>
    <p:sldId id="2545" r:id="rId8"/>
    <p:sldId id="2557" r:id="rId9"/>
    <p:sldId id="2550" r:id="rId10"/>
    <p:sldId id="2556" r:id="rId11"/>
    <p:sldId id="2552" r:id="rId12"/>
    <p:sldId id="2553" r:id="rId13"/>
    <p:sldId id="2546" r:id="rId14"/>
    <p:sldId id="2547" r:id="rId15"/>
    <p:sldId id="2555" r:id="rId16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F88DBB8-DCEB-5B44-1CE9-C5691F3DEBE5}"/>
              </a:ext>
            </a:extLst>
          </p:cNvPr>
          <p:cNvSpPr txBox="1"/>
          <p:nvPr userDrawn="1"/>
        </p:nvSpPr>
        <p:spPr>
          <a:xfrm>
            <a:off x="381000" y="381000"/>
            <a:ext cx="3810000" cy="31393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296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652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bin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bin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bin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916895"/>
            <a:ext cx="12192000" cy="256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第20章　数据的整理与初步处理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20.3　数据的离散程度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06" name="yt_shape_11206"/>
          <p:cNvSpPr txBox="1"/>
          <p:nvPr/>
        </p:nvSpPr>
        <p:spPr>
          <a:xfrm>
            <a:off x="540000" y="2132910"/>
            <a:ext cx="1042272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通过计算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说明哪座山上的杨梅产量较稳定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</a:p>
        </p:txBody>
      </p:sp>
      <p:sp>
        <p:nvSpPr>
          <p:cNvPr id="11207" name="yt_shape_11207"/>
          <p:cNvSpPr txBox="1"/>
          <p:nvPr/>
        </p:nvSpPr>
        <p:spPr>
          <a:xfrm>
            <a:off x="540119" y="2737696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[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分析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]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18_5e700"/>
              </a:rPr>
              <a:t>要判断甲、乙两座山哪座山上的杨梅产量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较稳定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显然需要求出各自样本的方差大小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4_3ba63"/>
              </a:rPr>
              <a:t>通过比较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判断出产量的稳定性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yt_shape_11208"/>
              <p:cNvSpPr txBox="1"/>
              <p:nvPr/>
            </p:nvSpPr>
            <p:spPr>
              <a:xfrm>
                <a:off x="540119" y="1052835"/>
                <a:ext cx="7158325" cy="5042471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SupPr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𝒔</m:t>
                        </m:r>
                      </m:e>
                      <m:sub>
                        <m:r>
                          <m:rPr>
                            <m:nor/>
                          </m:rPr>
                          <a:rPr lang="zh-CN" altLang="zh-CN" sz="3600" b="1" i="0" baseline="-200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甲</m:t>
                        </m:r>
                      </m:sub>
                      <m:sup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[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  <a:sym typeface="_⨹_16_6d85f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  <a:sym typeface="_⨹_16_6d85f"/>
                              </a:rPr>
                            </m:ctrlPr>
                          </m:dPr>
                          <m:e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  <a:sym typeface="_⨹_16_6d85f"/>
                              </a:rPr>
                              <m:t>𝟓𝟎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  <a:sym typeface="_⨹_16_6d85f"/>
                              </a:rPr>
                              <m:t>−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  <a:sym typeface="_⨹_16_6d85f"/>
                              </a:rPr>
                              <m:t>𝟒𝟎</m:t>
                            </m:r>
                          </m:e>
                        </m:d>
                      </m:e>
                      <m:sup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  <a:sym typeface="_⨹_16_6d85f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3600" b="1" i="1">
                    <a:solidFill>
                      <a:srgbClr val="FF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72" charset="0"/>
                  </a:rPr>
                  <a:t/>
                </a:r>
                <a:br>
                  <a:rPr lang="en-US" altLang="zh-CN" sz="3600" b="1" i="1">
                    <a:solidFill>
                      <a:srgbClr val="FF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72" charset="0"/>
                  </a:rPr>
                </a:b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dPr>
                          <m:e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𝟑𝟔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−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𝟒𝟎</m:t>
                            </m:r>
                          </m:e>
                        </m:d>
                      </m:e>
                      <m:sup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dPr>
                          <m:e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𝟒𝟎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−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𝟒𝟎</m:t>
                            </m:r>
                          </m:e>
                        </m:d>
                      </m:e>
                      <m:sup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01945"/>
                  </a:rPr>
                  <a:t>＋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/>
                </a:r>
                <a:b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dPr>
                          <m:e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𝟑𝟒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−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𝟒𝟎</m:t>
                            </m:r>
                          </m:e>
                        </m:d>
                      </m:e>
                      <m:sup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]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38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SupPr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𝒔</m:t>
                        </m:r>
                      </m:e>
                      <m:sub>
                        <m:r>
                          <m:rPr>
                            <m:nor/>
                          </m:rPr>
                          <a:rPr lang="zh-CN" altLang="zh-CN" sz="3600" b="1" i="0" baseline="-200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乙</m:t>
                        </m:r>
                      </m:sub>
                      <m:sup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[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dPr>
                          <m:e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𝟑𝟔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−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𝟒𝟎</m:t>
                            </m:r>
                          </m:e>
                        </m:d>
                      </m:e>
                      <m:sup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11829"/>
                  </a:rPr>
                  <a:t>＋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/>
                </a:r>
                <a:b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dPr>
                          <m:e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𝟒𝟎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−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𝟒𝟎</m:t>
                            </m:r>
                          </m:e>
                        </m:d>
                      </m:e>
                      <m:sup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dPr>
                          <m:e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𝟒𝟖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−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𝟒𝟎</m:t>
                            </m:r>
                          </m:e>
                        </m:d>
                      </m:e>
                      <m:sup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23530"/>
                  </a:rPr>
                  <a:t>＋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/>
                </a:r>
                <a:b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dPr>
                          <m:e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𝟑𝟔</m:t>
                            </m:r>
                            <m:r>
                              <a:rPr lang="en-US" altLang="zh-CN" sz="36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−</m:t>
                            </m:r>
                            <m:r>
                              <a:rPr lang="en-US" altLang="zh-CN" sz="36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𝟒𝟎</m:t>
                            </m:r>
                          </m:e>
                        </m:d>
                      </m:e>
                      <m:sup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]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24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SupPr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𝒔</m:t>
                        </m:r>
                      </m:e>
                      <m:sub>
                        <m:r>
                          <m:rPr>
                            <m:nor/>
                          </m:rPr>
                          <a:rPr lang="zh-CN" altLang="zh-CN" sz="3600" b="1" i="0" baseline="-200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甲</m:t>
                        </m:r>
                      </m:sub>
                      <m:sup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＞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SupPr>
                      <m:e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𝒔</m:t>
                        </m:r>
                      </m:e>
                      <m:sub>
                        <m:r>
                          <m:rPr>
                            <m:nor/>
                          </m:rPr>
                          <a:rPr lang="zh-CN" altLang="zh-CN" sz="3600" b="1" i="0" baseline="-200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乙</m:t>
                        </m:r>
                      </m:sub>
                      <m:sup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7_36667"/>
                  </a:rPr>
                  <a:t>乙山上的杨梅产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</a:b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量较稳定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3" name="yt_shape_1120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052835"/>
                <a:ext cx="7158325" cy="5042471"/>
              </a:xfrm>
              <a:prstGeom prst="rect">
                <a:avLst/>
              </a:prstGeom>
              <a:blipFill>
                <a:blip r:embed="rId2"/>
                <a:stretch>
                  <a:fillRect l="-3918" t="-967" b="-45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10" name="yt_image_11210" title="H_180">
            <a:extLst>
              <a:ext uri="">
                <a16:creationId xmlns:mc="http://schemas.openxmlformats.org/markup-compatibility/2006" xmlns:a14="http://schemas.microsoft.com/office/drawing/2010/main" xmlns:a16="http://schemas.microsoft.com/office/drawing/2014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32065" y="2286000"/>
            <a:ext cx="429859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212" name="yt_shape_11212"/>
              <p:cNvSpPr txBox="1"/>
              <p:nvPr/>
            </p:nvSpPr>
            <p:spPr>
              <a:xfrm>
                <a:off x="540119" y="1901660"/>
                <a:ext cx="11492915" cy="202004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[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黑体" pitchFamily="36"/>
                  </a:rPr>
                  <a:t>技巧归纳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]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仿宋" pitchFamily="36"/>
                  </a:rPr>
                  <a:t>解决此类问题注意两个公式的应用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15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仿宋" pitchFamily="36"/>
                  </a:rPr>
                  <a:t>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bar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𝒙</m:t>
                        </m:r>
                      </m:e>
                    </m:bar>
                  </m:oMath>
                </a14:m>
                <a: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  <a:sym typeface="_⨹_1_49980"/>
                  </a:rPr>
                  <a:t> </a:t>
                </a:r>
                <a: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/>
                </a:r>
                <a:b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</a:b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𝟏</m:t>
                            </m:r>
                          </m:sub>
                        </m:sSub>
                        <m:r>
                          <a:rPr lang="zh-CN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＋</m:t>
                        </m:r>
                        <m:sSub>
                          <m:sSubPr>
                            <m:ctrlP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𝟐</m:t>
                            </m:r>
                          </m:sub>
                        </m:sSub>
                        <m:r>
                          <a:rPr lang="zh-CN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＋</m:t>
                        </m:r>
                        <m:sSub>
                          <m:sSubPr>
                            <m:ctrlP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3600" b="1" i="0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𝟑</m:t>
                            </m:r>
                          </m:sub>
                        </m:sSub>
                        <m:r>
                          <a:rPr lang="zh-CN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＋</m:t>
                        </m:r>
                        <m:r>
                          <m:rPr>
                            <m:nor/>
                          </m:rPr>
                          <a:rPr lang="zh-CN" altLang="zh-CN" sz="3600" b="1" i="0">
                            <a:solidFill>
                              <a:srgbClr val="01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…</m:t>
                        </m:r>
                        <m:r>
                          <a:rPr lang="zh-CN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＋</m:t>
                        </m:r>
                        <m:sSub>
                          <m:sSubPr>
                            <m:ctrlP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3600" b="1" i="1">
                                <a:solidFill>
                                  <a:srgbClr val="01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𝒏</m:t>
                            </m:r>
                          </m:sub>
                        </m:sSub>
                      </m:num>
                      <m:den>
                        <m: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；（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s</a:t>
                </a:r>
                <a:r>
                  <a:rPr lang="en-US" altLang="zh-CN" sz="3600" b="1" i="0" u="none" baseline="30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[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bar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𝒙</m:t>
                        </m:r>
                      </m:e>
                    </m:bar>
                  </m:oMath>
                </a14:m>
                <a: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54ead"/>
                  </a:rPr>
                  <a:t>2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bar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𝒙</m:t>
                        </m:r>
                      </m:e>
                    </m:bar>
                  </m:oMath>
                </a14:m>
                <a: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仿宋" pitchFamily="36"/>
                    <a:ea typeface="仿宋" pitchFamily="36"/>
                  </a:rPr>
                  <a:t>…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1" u="none" spc="375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bar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𝒙</m:t>
                        </m:r>
                      </m:e>
                    </m:bar>
                  </m:oMath>
                </a14:m>
                <a: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]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:a16="http://schemas.microsoft.com/office/drawing/2014/main" xmlns="">
          <p:sp>
            <p:nvSpPr>
              <p:cNvPr id="11212" name="yt_shape_11212" descr="{&quot;rangeId&quot;:23,&quot;color&quot;:&quot;B&quot;}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901660"/>
                <a:ext cx="11111999" cy="2020040"/>
              </a:xfrm>
              <a:prstGeom prst="rect">
                <a:avLst/>
              </a:prstGeom>
              <a:blipFill>
                <a:blip r:embed="rId2"/>
                <a:stretch>
                  <a:fillRect l="-2525" t="-8157" b="-129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216" name="yt_shape_11216"/>
              <p:cNvSpPr txBox="1"/>
              <p:nvPr/>
            </p:nvSpPr>
            <p:spPr>
              <a:xfrm>
                <a:off x="540119" y="1664159"/>
                <a:ext cx="11111999" cy="1661993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Times New Roman" pitchFamily="36"/>
                  </a:rPr>
                  <a:t> 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甲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乙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丙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、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5_09d97"/>
                  </a:rPr>
                  <a:t>丁四名同学在一次投掷实心球</a:t>
                </a:r>
                <a:r>
                  <a:rPr lang="zh-CN" altLang="zh-CN" sz="30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5_09d97"/>
                  </a:rPr>
                  <a:t>训练</a:t>
                </a:r>
                <a:r>
                  <a:rPr lang="zh-CN" altLang="zh-CN" sz="30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中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在相同条件下各投掷</a:t>
                </a:r>
                <a:r>
                  <a:rPr lang="en-US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次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他们成绩的平均</a:t>
                </a:r>
                <a:r>
                  <a:rPr lang="zh-CN" altLang="zh-CN" sz="30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数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3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barPr>
                      <m:e>
                        <m:r>
                          <a:rPr lang="en-US" altLang="zh-CN" sz="3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𝒙</m:t>
                        </m:r>
                      </m:e>
                    </m:bar>
                  </m:oMath>
                </a14:m>
                <a:r>
                  <a:rPr lang="en-US" altLang="zh-CN" sz="3000" b="1" i="1">
                    <a:solidFill>
                      <a:srgbClr val="00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0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0dc8f"/>
                  </a:rPr>
                  <a:t>与</a:t>
                </a:r>
                <a:r>
                  <a:rPr lang="zh-CN" altLang="zh-CN" sz="3000" b="1" i="0" u="none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方</a:t>
                </a:r>
                <a:r>
                  <a:rPr lang="zh-CN" altLang="zh-CN" sz="3000" b="1" i="0" u="none" spc="375" smtClean="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差</a:t>
                </a:r>
                <a:r>
                  <a:rPr lang="en-US" altLang="zh-CN" sz="30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s</a:t>
                </a:r>
                <a:r>
                  <a:rPr lang="en-US" altLang="zh-CN" sz="3000" b="1" i="0" u="none" baseline="30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如下表</a:t>
                </a:r>
                <a:r>
                  <a:rPr lang="zh-CN" altLang="zh-CN" sz="30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</a:p>
            </p:txBody>
          </p:sp>
        </mc:Choice>
        <mc:Fallback xmlns="">
          <p:sp>
            <p:nvSpPr>
              <p:cNvPr id="11216" name="yt_shape_112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664159"/>
                <a:ext cx="11111999" cy="1661993"/>
              </a:xfrm>
              <a:prstGeom prst="rect">
                <a:avLst/>
              </a:prstGeom>
              <a:blipFill>
                <a:blip r:embed="rId2"/>
                <a:stretch>
                  <a:fillRect l="-2141" t="-87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218" name="yt_table_11218" title="H_151.2">
                <a:extLst>
                  <a:ext uri="{FF2B5EF4-FFF2-40B4-BE49-F238E27FC236}">
                    <a16:creationId xmlns:a16="http://schemas.microsoft.com/office/drawing/2014/main" id="{85F9CD91-DE56-4981-AD6D-3D4292DC4A2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11758393"/>
                  </p:ext>
                </p:extLst>
              </p:nvPr>
            </p:nvGraphicFramePr>
            <p:xfrm>
              <a:off x="540000" y="2753034"/>
              <a:ext cx="11111998" cy="1920240"/>
            </p:xfrm>
            <a:graphic>
              <a:graphicData uri="http://schemas.openxmlformats.org/drawingml/2006/table">
                <a:tbl>
                  <a:tblPr>
                    <a:tableStyleId>{5940675A-B579-460E-94D1-54222C63F5DA}</a:tableStyleId>
                  </a:tblPr>
                  <a:tblGrid>
                    <a:gridCol w="370560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5211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5142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5142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85142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467999"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endParaRPr/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zh-CN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楷体" pitchFamily="36"/>
                            </a:rPr>
                            <a:t>甲</a:t>
                          </a:r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zh-CN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楷体" pitchFamily="36"/>
                            </a:rPr>
                            <a:t>乙</a:t>
                          </a:r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zh-CN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楷体" pitchFamily="36"/>
                            </a:rPr>
                            <a:t>丙</a:t>
                          </a:r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zh-CN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楷体" pitchFamily="36"/>
                            </a:rPr>
                            <a:t>丁</a:t>
                          </a:r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67999"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zh-CN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黑体" pitchFamily="36"/>
                            </a:rPr>
                            <a:t>平均</a:t>
                          </a:r>
                          <a:r>
                            <a:rPr lang="zh-CN" altLang="zh-CN" sz="3600" b="1" i="0" u="none" spc="375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黑体" pitchFamily="36"/>
                            </a:rPr>
                            <a:t>数</a:t>
                          </a:r>
                          <a14:m>
                            <m:oMath xmlns:m="http://schemas.openxmlformats.org/officeDocument/2006/math">
                              <m:bar>
                                <m:barPr>
                                  <m:pos m:val="top"/>
                                  <m:ctrlPr>
                                    <a:rPr lang="en-US" altLang="zh-CN" sz="36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72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3600" b="1" i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72" charset="0"/>
                                      <a:ea typeface="Cambria Math" panose="02040503050406030204" pitchFamily="72" charset="0"/>
                                    </a:rPr>
                                    <m:t>𝒙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altLang="zh-CN" sz="15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40503050406030204" pitchFamily="72" charset="0"/>
                              <a:ea typeface="Cambria Math" panose="02040503050406030204" pitchFamily="72" charset="0"/>
                            </a:rPr>
                            <a:t> </a:t>
                          </a:r>
                          <a:r>
                            <a:rPr lang="en-US" altLang="zh-CN" sz="3600" b="1" i="1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/</a:t>
                          </a:r>
                          <a:r>
                            <a:rPr lang="zh-CN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楷体" pitchFamily="36"/>
                            </a:rPr>
                            <a:t>米</a:t>
                          </a:r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11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1</a:t>
                          </a:r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11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1</a:t>
                          </a:r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10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9</a:t>
                          </a:r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10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9</a:t>
                          </a:r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67999"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zh-CN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黑体" pitchFamily="36"/>
                            </a:rPr>
                            <a:t>方</a:t>
                          </a:r>
                          <a:r>
                            <a:rPr lang="zh-CN" altLang="zh-CN" sz="3600" b="1" i="0" u="none" spc="375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黑体" pitchFamily="36"/>
                            </a:rPr>
                            <a:t>差</a:t>
                          </a:r>
                          <a:r>
                            <a:rPr lang="en-US" altLang="zh-CN" sz="3600" b="1" i="1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s</a:t>
                          </a:r>
                          <a:r>
                            <a:rPr lang="en-US" altLang="zh-CN" sz="3600" b="1" i="0" u="none" baseline="30000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2</a:t>
                          </a:r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1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1</a:t>
                          </a:r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1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2</a:t>
                          </a:r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1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1</a:t>
                          </a:r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1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3</a:t>
                          </a:r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218" name="yt_table_11218" title="H_151.2">
                <a:extLst>
                  <a:ext uri="{FF2B5EF4-FFF2-40B4-BE49-F238E27FC236}">
                    <a16:creationId xmlns:a16="http://schemas.microsoft.com/office/drawing/2014/main" id="{85F9CD91-DE56-4981-AD6D-3D4292DC4A2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11758393"/>
                  </p:ext>
                </p:extLst>
              </p:nvPr>
            </p:nvGraphicFramePr>
            <p:xfrm>
              <a:off x="540000" y="2753034"/>
              <a:ext cx="11111998" cy="1920240"/>
            </p:xfrm>
            <a:graphic>
              <a:graphicData uri="http://schemas.openxmlformats.org/drawingml/2006/table">
                <a:tbl>
                  <a:tblPr>
                    <a:tableStyleId>{5940675A-B579-460E-94D1-54222C63F5DA}</a:tableStyleId>
                  </a:tblPr>
                  <a:tblGrid>
                    <a:gridCol w="370560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5211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5142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5142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85142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endParaRPr/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zh-CN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楷体" pitchFamily="36"/>
                            </a:rPr>
                            <a:t>甲</a:t>
                          </a:r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zh-CN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楷体" pitchFamily="36"/>
                            </a:rPr>
                            <a:t>乙</a:t>
                          </a:r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zh-CN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楷体" pitchFamily="36"/>
                            </a:rPr>
                            <a:t>丙</a:t>
                          </a:r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zh-CN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楷体" pitchFamily="36"/>
                            </a:rPr>
                            <a:t>丁</a:t>
                          </a:r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  <a:blipFill>
                          <a:blip r:embed="rId3"/>
                          <a:stretch>
                            <a:fillRect l="-164" t="-116981" r="-200164" b="-1349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11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1</a:t>
                          </a:r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11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1</a:t>
                          </a:r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10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9</a:t>
                          </a:r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10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9</a:t>
                          </a:r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zh-CN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黑体" pitchFamily="36"/>
                            </a:rPr>
                            <a:t>方</a:t>
                          </a:r>
                          <a:r>
                            <a:rPr lang="zh-CN" altLang="zh-CN" sz="3600" b="1" i="0" u="none" spc="375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黑体" pitchFamily="36"/>
                            </a:rPr>
                            <a:t>差</a:t>
                          </a:r>
                          <a:r>
                            <a:rPr lang="en-US" altLang="zh-CN" sz="3600" b="1" i="1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s</a:t>
                          </a:r>
                          <a:r>
                            <a:rPr lang="en-US" altLang="zh-CN" sz="3600" b="1" i="0" u="none" baseline="30000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2</a:t>
                          </a:r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1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1</a:t>
                          </a:r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1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2</a:t>
                          </a:r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1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1</a:t>
                          </a:r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eaLnBrk="1" latinLnBrk="0" hangingPunct="0">
                            <a:lnSpc>
                              <a:spcPct val="100000"/>
                            </a:lnSpc>
                          </a:pP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1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宋体" pitchFamily="36"/>
                              <a:ea typeface="宋体" pitchFamily="36"/>
                            </a:rPr>
                            <a:t>.</a:t>
                          </a:r>
                          <a:r>
                            <a:rPr lang="en-US" altLang="zh-CN" sz="3600" b="1" i="0" u="none">
                              <a:solidFill>
                                <a:srgbClr val="000000"/>
                              </a:solidFill>
                              <a:effectLst/>
                              <a:latin typeface="Times New Roman" pitchFamily="36"/>
                              <a:ea typeface="宋体" pitchFamily="36"/>
                            </a:rPr>
                            <a:t>3</a:t>
                          </a:r>
                        </a:p>
                      </a:txBody>
                      <a:tcPr anchor="ctr">
                        <a:lnL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L>
                        <a:lnR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R>
                        <a:lnT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T>
                        <a:lnB w="9522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1220" name="yt_shape_11220"/>
          <p:cNvSpPr txBox="1"/>
          <p:nvPr/>
        </p:nvSpPr>
        <p:spPr>
          <a:xfrm>
            <a:off x="540120" y="4769174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若要选一名成绩好且发挥稳定的同学参加比赛</a:t>
            </a:r>
            <a:r>
              <a:rPr lang="zh-CN" altLang="zh-CN" sz="30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0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ed5a1"/>
              </a:rPr>
              <a:t>则</a:t>
            </a:r>
            <a:r>
              <a:rPr lang="zh-CN" altLang="zh-CN" sz="30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ed5a1"/>
              </a:rPr>
              <a:t>应该</a:t>
            </a:r>
            <a:r>
              <a:rPr lang="zh-CN" altLang="zh-CN" sz="30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选择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0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0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0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1221" name="yt_table_11221" title="H_43.2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103643"/>
              </p:ext>
            </p:extLst>
          </p:nvPr>
        </p:nvGraphicFramePr>
        <p:xfrm>
          <a:off x="540085" y="5324518"/>
          <a:ext cx="9794240" cy="548640"/>
        </p:xfrm>
        <a:graphic>
          <a:graphicData uri="http://schemas.openxmlformats.org/drawingml/2006/table">
            <a:tbl>
              <a:tblPr/>
              <a:tblGrid>
                <a:gridCol w="2687955">
                  <a:extLst>
                    <a:ext uri="{9D8B030D-6E8A-4147-A177-3AD203B41FA5}">
                      <a16:colId xmlns:a16="http://schemas.microsoft.com/office/drawing/2014/main" val="10094"/>
                    </a:ext>
                  </a:extLst>
                </a:gridCol>
                <a:gridCol w="2662555">
                  <a:extLst>
                    <a:ext uri="{9D8B030D-6E8A-4147-A177-3AD203B41FA5}">
                      <a16:colId xmlns:a16="http://schemas.microsoft.com/office/drawing/2014/main" val="10095"/>
                    </a:ext>
                  </a:extLst>
                </a:gridCol>
                <a:gridCol w="2687955">
                  <a:extLst>
                    <a:ext uri="{9D8B030D-6E8A-4147-A177-3AD203B41FA5}">
                      <a16:colId xmlns:a16="http://schemas.microsoft.com/office/drawing/2014/main" val="10096"/>
                    </a:ext>
                  </a:extLst>
                </a:gridCol>
                <a:gridCol w="1755775">
                  <a:extLst>
                    <a:ext uri="{9D8B030D-6E8A-4147-A177-3AD203B41FA5}">
                      <a16:colId xmlns:a16="http://schemas.microsoft.com/office/drawing/2014/main" val="100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甲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乙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丙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丁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1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607C8EF0-E2FE-67D4-4758-3E959E82F10F}"/>
              </a:ext>
            </a:extLst>
          </p:cNvPr>
          <p:cNvSpPr txBox="1"/>
          <p:nvPr/>
        </p:nvSpPr>
        <p:spPr>
          <a:xfrm>
            <a:off x="10560310" y="4687805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0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</a:rPr>
              <a:t>A</a:t>
            </a:r>
            <a:endParaRPr lang="zh-CN" altLang="en-US" sz="3000">
              <a:solidFill>
                <a:srgbClr val="FF0000"/>
              </a:solidFill>
            </a:endParaRPr>
          </a:p>
        </p:txBody>
      </p:sp>
      <p:pic>
        <p:nvPicPr>
          <p:cNvPr id="7" name="yt_image_11214" title="H_37.12496">
            <a:extLst>
              <a:ext uri="">
                <a16:creationId xmlns:mc="http://schemas.openxmlformats.org/markup-compatibility/2006" xmlns:a14="http://schemas.microsoft.com/office/drawing/2010/main" xmlns:a16="http://schemas.microsoft.com/office/drawing/2014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000" y="1024914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3" name="yt_shape_11223"/>
          <p:cNvSpPr txBox="1"/>
          <p:nvPr/>
        </p:nvSpPr>
        <p:spPr>
          <a:xfrm>
            <a:off x="540119" y="1018533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乙两名射击运动员进行射击比赛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50a81"/>
              </a:rPr>
              <a:t>两人在相同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条件下各射击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次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射击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成绩如图所示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11224" name="yt_shape_11224" title="H_271.4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6294081" y="2182787"/>
            <a:ext cx="5181652" cy="3134089"/>
            <a:chOff x="0" y="0"/>
            <a:chExt cx="5699817" cy="3447498"/>
          </a:xfrm>
        </p:grpSpPr>
        <p:pic>
          <p:nvPicPr>
            <p:cNvPr id="2" name="yt_image_11224">
              <a:extLst>
                <a:ext uri="">
                  <a16:creationId xmlns:a14="http://schemas.microsoft.com/office/drawing/2010/main" xmlns:mc="http://schemas.openxmlformats.org/markup-compatibility/2006" xmlns:a16="http://schemas.microsoft.com/office/drawing/2014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699817" cy="2857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226" name="yt_shape_11226" descr="{&quot;rangeId&quot;:0,&quot;IgnoreLineSpacing&quot;:1}"/>
            <p:cNvSpPr txBox="1"/>
            <p:nvPr/>
          </p:nvSpPr>
          <p:spPr>
            <a:xfrm>
              <a:off x="1825956" y="289350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11228" name="yt_shape_11228"/>
          <p:cNvSpPr txBox="1"/>
          <p:nvPr/>
        </p:nvSpPr>
        <p:spPr>
          <a:xfrm>
            <a:off x="540000" y="2708950"/>
            <a:ext cx="648575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根据图中信息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回答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下列问题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</a:p>
        </p:txBody>
      </p:sp>
      <p:sp>
        <p:nvSpPr>
          <p:cNvPr id="7" name="yt_shape_11229"/>
          <p:cNvSpPr txBox="1"/>
          <p:nvPr/>
        </p:nvSpPr>
        <p:spPr>
          <a:xfrm>
            <a:off x="540000" y="3907836"/>
            <a:ext cx="1042112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甲的平均数是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endParaRPr lang="en-US" altLang="zh-CN" sz="3600" b="1" i="0" u="none" smtClean="0">
              <a:solidFill>
                <a:srgbClr val="000000"/>
              </a:solidFill>
              <a:effectLst/>
              <a:latin typeface="宋体" pitchFamily="36"/>
              <a:ea typeface="宋体" pitchFamily="36"/>
            </a:endParaRP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的中位数是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</a:t>
            </a:r>
            <a:r>
              <a:rPr sz="1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38A4726-75C9-E804-8CF9-ACE18511DCAE}"/>
              </a:ext>
            </a:extLst>
          </p:cNvPr>
          <p:cNvSpPr txBox="1"/>
          <p:nvPr/>
        </p:nvSpPr>
        <p:spPr>
          <a:xfrm>
            <a:off x="4807677" y="3861030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8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D0B37D6D-4447-6265-ABE3-E5F80042CDB1}"/>
              </a:ext>
            </a:extLst>
          </p:cNvPr>
          <p:cNvSpPr txBox="1"/>
          <p:nvPr/>
        </p:nvSpPr>
        <p:spPr>
          <a:xfrm>
            <a:off x="3689663" y="4454884"/>
            <a:ext cx="1326262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7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  <a:cs typeface="+mn-cs"/>
              </a:rPr>
              <a:t>.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5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9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0" name="yt_shape_11230"/>
          <p:cNvSpPr txBox="1"/>
          <p:nvPr/>
        </p:nvSpPr>
        <p:spPr>
          <a:xfrm>
            <a:off x="540120" y="1188045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分别计算甲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乙成绩的方差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3f719"/>
              </a:rPr>
              <a:t>并从计算结果来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3f719"/>
              </a:rPr>
              <a:t>分</a:t>
            </a:r>
            <a:r>
              <a:rPr lang="zh-CN" altLang="zh-CN" sz="28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析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你认为哪位运动员的射击成绩更稳定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？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231" name="yt_shape_11231"/>
              <p:cNvSpPr txBox="1"/>
              <p:nvPr/>
            </p:nvSpPr>
            <p:spPr>
              <a:xfrm>
                <a:off x="540120" y="2132910"/>
                <a:ext cx="11244275" cy="403228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SupPr>
                      <m:e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𝒔</m:t>
                        </m:r>
                      </m:e>
                      <m:sub>
                        <m:r>
                          <m:rPr>
                            <m:nor/>
                          </m:rPr>
                          <a:rPr lang="zh-CN" altLang="zh-CN" sz="2800" b="1" i="0" baseline="-200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甲</m:t>
                        </m:r>
                      </m:sub>
                      <m:sup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[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28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28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en-US" altLang="zh-CN" sz="28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f94c2"/>
                  </a:rPr>
                  <a:t>×</a:t>
                </a:r>
                <a:r>
                  <a:rPr lang="zh-CN" altLang="zh-CN" sz="28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28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＋（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28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7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28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]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；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barPr>
                          <m:e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𝒙</m:t>
                            </m:r>
                          </m:e>
                        </m:bar>
                      </m:e>
                      <m:sub>
                        <m:r>
                          <m:rPr>
                            <m:nor/>
                          </m:rPr>
                          <a:rPr lang="zh-CN" altLang="zh-CN" sz="2800" b="1" i="0" baseline="-200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乙</m:t>
                        </m:r>
                      </m:sub>
                    </m:sSub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7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7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7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7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7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）＝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SupPr>
                      <m:e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𝒔</m:t>
                        </m:r>
                      </m:e>
                      <m:sub>
                        <m:r>
                          <m:rPr>
                            <m:nor/>
                          </m:rPr>
                          <a:rPr lang="zh-CN" altLang="zh-CN" sz="2800" b="1" i="0" baseline="-200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乙</m:t>
                        </m:r>
                      </m:sub>
                      <m:sup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[5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7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28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＋（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2800" b="1" i="0" u="none" baseline="3000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28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28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28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80951"/>
                  </a:rPr>
                  <a:t>＋</a:t>
                </a:r>
                <a:r>
                  <a:rPr lang="zh-CN" altLang="zh-CN" sz="28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2800" b="1" i="0" u="none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]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SupPr>
                      <m:e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𝒔</m:t>
                        </m:r>
                      </m:e>
                      <m:sub>
                        <m:r>
                          <m:rPr>
                            <m:nor/>
                          </m:rPr>
                          <a:rPr lang="zh-CN" altLang="zh-CN" sz="2800" b="1" i="0" baseline="-200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乙</m:t>
                        </m:r>
                      </m:sub>
                      <m:sup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28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＜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SupPr>
                      <m:e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𝒔</m:t>
                        </m:r>
                      </m:e>
                      <m:sub>
                        <m:r>
                          <m:rPr>
                            <m:nor/>
                          </m:rPr>
                          <a:rPr lang="zh-CN" altLang="zh-CN" sz="2800" b="1" i="0" baseline="-200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甲</m:t>
                        </m:r>
                      </m:sub>
                      <m:sup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28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乙运动员的射击成绩更稳定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</p:txBody>
          </p:sp>
        </mc:Choice>
        <mc:Fallback xmlns="">
          <p:sp>
            <p:nvSpPr>
              <p:cNvPr id="11231" name="yt_shape_112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20" y="2132910"/>
                <a:ext cx="11244275" cy="4032280"/>
              </a:xfrm>
              <a:prstGeom prst="rect">
                <a:avLst/>
              </a:prstGeom>
              <a:blipFill>
                <a:blip r:embed="rId2"/>
                <a:stretch>
                  <a:fillRect l="-1952" t="-10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yt_shape_11224" title="H_271.4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320085" y="3666493"/>
            <a:ext cx="3893052" cy="2354687"/>
            <a:chOff x="0" y="0"/>
            <a:chExt cx="5699817" cy="3447498"/>
          </a:xfrm>
        </p:grpSpPr>
        <p:pic>
          <p:nvPicPr>
            <p:cNvPr id="5" name="yt_image_11224">
              <a:extLst>
                <a:ext uri="">
                  <a16:creationId xmlns:a14="http://schemas.microsoft.com/office/drawing/2010/main" xmlns:mc="http://schemas.openxmlformats.org/markup-compatibility/2006" xmlns:a16="http://schemas.microsoft.com/office/drawing/2014/main" xmlns="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5699817" cy="2857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yt_shape_11226" descr="{&quot;rangeId&quot;:0,&quot;IgnoreLineSpacing&quot;:1}"/>
            <p:cNvSpPr txBox="1"/>
            <p:nvPr/>
          </p:nvSpPr>
          <p:spPr>
            <a:xfrm>
              <a:off x="1825956" y="289350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28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28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4</a:t>
              </a:r>
              <a:r>
                <a:rPr lang="zh-CN" altLang="zh-CN" sz="28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31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80" name="yt_shape_11180"/>
          <p:cNvSpPr txBox="1"/>
          <p:nvPr/>
        </p:nvSpPr>
        <p:spPr>
          <a:xfrm>
            <a:off x="6095968" y="1274608"/>
            <a:ext cx="64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/>
          </a:p>
        </p:txBody>
      </p:sp>
      <p:sp>
        <p:nvSpPr>
          <p:cNvPr id="11181" name="yt_shape_11181"/>
          <p:cNvSpPr txBox="1"/>
          <p:nvPr/>
        </p:nvSpPr>
        <p:spPr>
          <a:xfrm>
            <a:off x="540119" y="1602395"/>
            <a:ext cx="11111999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用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先平均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再求差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然后平方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最后再平均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3_a82af"/>
              </a:rPr>
              <a:t>得到的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结果表示一组数据偏离平均值的情况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a5bfe"/>
              </a:rPr>
              <a:t>这个结果通常称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为方差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182" name="yt_shape_11182"/>
              <p:cNvSpPr txBox="1"/>
              <p:nvPr/>
            </p:nvSpPr>
            <p:spPr>
              <a:xfrm>
                <a:off x="540119" y="3315176"/>
                <a:ext cx="11492915" cy="190821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设一组数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据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，…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1" u="none" spc="375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n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的平均数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为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barPr>
                      <m:e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𝒙</m:t>
                        </m:r>
                      </m:e>
                    </m:bar>
                  </m:oMath>
                </a14:m>
                <a:r>
                  <a:rPr lang="en-US" altLang="zh-CN" sz="1500" b="1" i="1">
                    <a:solidFill>
                      <a:srgbClr val="00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则方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1_90c4e,isEnd"/>
                  </a:rPr>
                  <a:t>差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s</a:t>
                </a:r>
                <a:r>
                  <a:rPr lang="en-US" altLang="zh-CN" sz="3600" b="1" i="0" u="none" baseline="30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sz="52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                                                                                                                                   </a:t>
                </a:r>
                <a:r>
                  <a:rPr sz="3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</a:t>
                </a:r>
                <a:r>
                  <a:rPr sz="900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100" spc="-100">
                    <a:latin typeface="Times New Roman"/>
                  </a:rPr>
                  <a:t>⁠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.</a:t>
                </a:r>
              </a:p>
            </p:txBody>
          </p:sp>
        </mc:Choice>
        <mc:Fallback xmlns="">
          <p:sp>
            <p:nvSpPr>
              <p:cNvPr id="11182" name="yt_shape_111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3315176"/>
                <a:ext cx="11492915" cy="1908215"/>
              </a:xfrm>
              <a:prstGeom prst="rect">
                <a:avLst/>
              </a:prstGeom>
              <a:blipFill>
                <a:blip r:embed="rId2"/>
                <a:stretch>
                  <a:fillRect l="-2440" t="-86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348CE493-B633-127C-7990-536640A9A02E}"/>
                  </a:ext>
                </a:extLst>
              </p:cNvPr>
              <p:cNvSpPr txBox="1"/>
              <p:nvPr/>
            </p:nvSpPr>
            <p:spPr>
              <a:xfrm>
                <a:off x="1983943" y="3818678"/>
                <a:ext cx="9584437" cy="886092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zh-CN" sz="3600" b="1" i="1" strike="noStrike" kern="1200" cap="none" spc="-20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kumimoji="0" lang="en-US" altLang="zh-CN" sz="3600" b="1" i="0" strike="noStrike" kern="1200" cap="none" spc="-20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kumimoji="0" lang="en-US" altLang="zh-CN" sz="3600" b="1" i="1" strike="noStrike" kern="1200" cap="none" spc="-20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kumimoji="0" lang="en-US" altLang="zh-CN" sz="1500" b="1" i="1" strike="noStrike" kern="1200" cap="none" spc="-20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kumimoji="0" lang="en-US" altLang="zh-CN" sz="3600" b="1" i="0" strike="noStrike" kern="1200" cap="none" spc="-20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宋体" pitchFamily="36"/>
                    <a:ea typeface="宋体" pitchFamily="36"/>
                  </a:rPr>
                  <a:t>[</a:t>
                </a:r>
                <a:r>
                  <a:rPr kumimoji="0" lang="zh-CN" altLang="zh-CN" sz="3600" b="1" i="0" strike="noStrike" kern="1200" cap="none" spc="-20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宋体" pitchFamily="36"/>
                    <a:ea typeface="宋体" pitchFamily="36"/>
                  </a:rPr>
                  <a:t>（</a:t>
                </a:r>
                <a:r>
                  <a:rPr kumimoji="0" lang="en-US" altLang="zh-CN" sz="3600" b="1" i="1" strike="noStrike" kern="1200" cap="none" spc="-20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x</a:t>
                </a:r>
                <a:r>
                  <a:rPr kumimoji="0" lang="en-US" altLang="zh-CN" sz="3600" b="1" i="0" strike="noStrike" kern="1200" cap="none" spc="-200" normalizeH="0" baseline="-2500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1</a:t>
                </a:r>
                <a:r>
                  <a:rPr kumimoji="0" lang="zh-CN" altLang="zh-CN" sz="3600" b="1" i="0" strike="noStrike" kern="1200" cap="none" spc="-20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宋体" pitchFamily="36"/>
                    <a:ea typeface="宋体" pitchFamily="36"/>
                  </a:rPr>
                  <a:t>－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kumimoji="0" lang="en-US" altLang="zh-CN" sz="3600" b="1" i="1" strike="noStrike" kern="1200" cap="none" spc="-20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barPr>
                      <m:e>
                        <m:r>
                          <a:rPr kumimoji="0" lang="en-US" altLang="zh-CN" sz="3600" b="1" i="1" strike="noStrike" kern="1200" cap="none" spc="-20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𝒙</m:t>
                        </m:r>
                      </m:e>
                    </m:bar>
                  </m:oMath>
                </a14:m>
                <a:r>
                  <a:rPr kumimoji="0" lang="en-US" altLang="zh-CN" sz="1500" b="1" i="1" strike="noStrike" kern="1200" cap="none" spc="-20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kumimoji="0" lang="zh-CN" altLang="zh-CN" sz="3600" b="1" i="0" strike="noStrike" kern="1200" cap="none" spc="-20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宋体" pitchFamily="36"/>
                    <a:ea typeface="宋体" pitchFamily="36"/>
                  </a:rPr>
                  <a:t>）</a:t>
                </a:r>
                <a:r>
                  <a:rPr kumimoji="0" lang="en-US" altLang="zh-CN" sz="3600" b="1" i="0" strike="noStrike" kern="1200" cap="none" spc="-200" normalizeH="0" baseline="3000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2</a:t>
                </a:r>
                <a:r>
                  <a:rPr kumimoji="0" lang="zh-CN" altLang="zh-CN" sz="3600" b="1" i="0" strike="noStrike" kern="1200" cap="none" spc="-20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宋体" pitchFamily="36"/>
                    <a:ea typeface="宋体" pitchFamily="36"/>
                  </a:rPr>
                  <a:t>＋（</a:t>
                </a:r>
                <a:r>
                  <a:rPr kumimoji="0" lang="en-US" altLang="zh-CN" sz="3600" b="1" i="1" strike="noStrike" kern="1200" cap="none" spc="-20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x</a:t>
                </a:r>
                <a:r>
                  <a:rPr kumimoji="0" lang="en-US" altLang="zh-CN" sz="3600" b="1" i="0" strike="noStrike" kern="1200" cap="none" spc="-200" normalizeH="0" baseline="-2500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2</a:t>
                </a:r>
                <a:r>
                  <a:rPr kumimoji="0" lang="zh-CN" altLang="zh-CN" sz="3600" b="1" i="0" strike="noStrike" kern="1200" cap="none" spc="-20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宋体" pitchFamily="36"/>
                    <a:ea typeface="宋体" pitchFamily="36"/>
                  </a:rPr>
                  <a:t>－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kumimoji="0" lang="en-US" altLang="zh-CN" sz="3600" b="1" i="1" strike="noStrike" kern="1200" cap="none" spc="-20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barPr>
                      <m:e>
                        <m:r>
                          <a:rPr kumimoji="0" lang="en-US" altLang="zh-CN" sz="3600" b="1" i="1" strike="noStrike" kern="1200" cap="none" spc="-20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𝒙</m:t>
                        </m:r>
                      </m:e>
                    </m:bar>
                  </m:oMath>
                </a14:m>
                <a:r>
                  <a:rPr kumimoji="0" lang="en-US" altLang="zh-CN" sz="1500" b="1" i="1" strike="noStrike" kern="1200" cap="none" spc="-20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kumimoji="0" lang="zh-CN" altLang="zh-CN" sz="3600" b="1" i="0" strike="noStrike" kern="1200" cap="none" spc="-20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宋体" pitchFamily="36"/>
                    <a:ea typeface="宋体" pitchFamily="36"/>
                  </a:rPr>
                  <a:t>）</a:t>
                </a:r>
                <a:r>
                  <a:rPr kumimoji="0" lang="en-US" altLang="zh-CN" sz="3600" b="1" i="0" strike="noStrike" kern="1200" cap="none" spc="-200" normalizeH="0" baseline="3000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2</a:t>
                </a:r>
                <a:r>
                  <a:rPr kumimoji="0" lang="zh-CN" altLang="zh-CN" sz="3600" b="1" i="0" strike="noStrike" kern="1200" cap="none" spc="-20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宋体" pitchFamily="36"/>
                    <a:ea typeface="宋体" pitchFamily="36"/>
                  </a:rPr>
                  <a:t>＋</a:t>
                </a:r>
                <a:r>
                  <a:rPr kumimoji="0" lang="zh-CN" altLang="zh-CN" sz="3600" b="1" i="0" strike="noStrike" kern="1200" cap="none" spc="-20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黑体" pitchFamily="36"/>
                    <a:ea typeface="黑体" pitchFamily="36"/>
                  </a:rPr>
                  <a:t>…</a:t>
                </a:r>
                <a:r>
                  <a:rPr kumimoji="0" lang="zh-CN" altLang="zh-CN" sz="3600" b="1" i="0" strike="noStrike" kern="1200" cap="none" spc="-20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宋体" pitchFamily="36"/>
                    <a:ea typeface="宋体" pitchFamily="36"/>
                  </a:rPr>
                  <a:t>＋（</a:t>
                </a:r>
                <a:r>
                  <a:rPr kumimoji="0" lang="en-US" altLang="zh-CN" sz="3600" b="1" i="1" strike="noStrike" kern="1200" cap="none" spc="-20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x</a:t>
                </a:r>
                <a:r>
                  <a:rPr kumimoji="0" lang="en-US" altLang="zh-CN" sz="3600" b="1" i="1" strike="noStrike" kern="1200" cap="none" spc="-200" normalizeH="0" baseline="-2500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n</a:t>
                </a:r>
                <a:r>
                  <a:rPr kumimoji="0" lang="zh-CN" altLang="zh-CN" sz="3600" b="1" i="0" strike="noStrike" kern="1200" cap="none" spc="-20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宋体" pitchFamily="36"/>
                    <a:ea typeface="宋体" pitchFamily="36"/>
                  </a:rPr>
                  <a:t>－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kumimoji="0" lang="en-US" altLang="zh-CN" sz="3600" b="1" i="1" strike="noStrike" kern="1200" cap="none" spc="-20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barPr>
                      <m:e>
                        <m:r>
                          <a:rPr kumimoji="0" lang="en-US" altLang="zh-CN" sz="3600" b="1" i="1" strike="noStrike" kern="1200" cap="none" spc="-20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𝒙</m:t>
                        </m:r>
                      </m:e>
                    </m:bar>
                  </m:oMath>
                </a14:m>
                <a:r>
                  <a:rPr kumimoji="0" lang="en-US" altLang="zh-CN" sz="1500" b="1" i="1" strike="noStrike" kern="1200" cap="none" spc="-20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kumimoji="0" lang="zh-CN" altLang="zh-CN" sz="3600" b="1" i="0" strike="noStrike" kern="1200" cap="none" spc="-200" normalizeH="0" baseline="0" noProof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宋体" pitchFamily="36"/>
                    <a:ea typeface="宋体" pitchFamily="36"/>
                    <a:sym typeface="_⨹_1_9555c"/>
                  </a:rPr>
                  <a:t>）</a:t>
                </a:r>
                <a:r>
                  <a:rPr lang="en-US" altLang="zh-CN" sz="3600" b="1" spc="-200" baseline="30000">
                    <a:solidFill>
                      <a:srgbClr val="FF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itchFamily="36"/>
                    <a:ea typeface="宋体" pitchFamily="36"/>
                  </a:rPr>
                  <a:t> 2</a:t>
                </a:r>
                <a:r>
                  <a:rPr lang="en-US" altLang="zh-CN" sz="3600" b="1" spc="-200">
                    <a:solidFill>
                      <a:srgbClr val="FF0000"/>
                    </a:solidFill>
                    <a:uFill>
                      <a:solidFill>
                        <a:srgbClr val="000000"/>
                      </a:solidFill>
                    </a:uFill>
                    <a:latin typeface="宋体" pitchFamily="36"/>
                    <a:ea typeface="宋体" pitchFamily="36"/>
                  </a:rPr>
                  <a:t>]</a:t>
                </a:r>
                <a:r>
                  <a:rPr kumimoji="0" lang="zh-CN" altLang="zh-CN" sz="3600" b="1" i="0" strike="noStrike" kern="1200" cap="none" spc="-20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宋体" pitchFamily="36"/>
                    <a:ea typeface="宋体" pitchFamily="36"/>
                  </a:rPr>
                  <a:t/>
                </a:r>
                <a:br>
                  <a:rPr kumimoji="0" lang="zh-CN" altLang="zh-CN" sz="3600" b="1" i="0" strike="noStrike" kern="1200" cap="none" spc="-20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>
                      <a:solidFill>
                        <a:srgbClr val="000000"/>
                      </a:solidFill>
                    </a:uFill>
                    <a:latin typeface="宋体" pitchFamily="36"/>
                    <a:ea typeface="宋体" pitchFamily="36"/>
                  </a:rPr>
                </a:br>
                <a:endParaRPr lang="zh-CN" altLang="en-US" spc="-20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348CE493-B633-127C-7990-536640A9A0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3943" y="3818678"/>
                <a:ext cx="9584437" cy="886092"/>
              </a:xfrm>
              <a:prstGeom prst="rect">
                <a:avLst/>
              </a:prstGeom>
              <a:blipFill>
                <a:blip r:embed="rId3"/>
                <a:stretch>
                  <a:fillRect t="-150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84" name="yt_shape_11184"/>
          <p:cNvSpPr txBox="1"/>
          <p:nvPr/>
        </p:nvSpPr>
        <p:spPr>
          <a:xfrm>
            <a:off x="540119" y="2141004"/>
            <a:ext cx="11492915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C00000"/>
                </a:solidFill>
                <a:effectLst/>
                <a:latin typeface="Times New Roman" pitchFamily="36"/>
                <a:ea typeface="黑体" pitchFamily="36"/>
              </a:rPr>
              <a:t>注意</a:t>
            </a:r>
            <a:r>
              <a:rPr lang="zh-CN" altLang="zh-CN" sz="3600" b="1" i="0" u="none">
                <a:solidFill>
                  <a:srgbClr val="C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极差是指一组数据中最大数据与最小数据的差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d479e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方差的算术平方根叫标准差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11_b513c"/>
              </a:rPr>
              <a:t> 极差、方差、标准差是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刻画数据离散程度的三个统计量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一般而言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  <a:sym typeface="_⨹_4_39ba2"/>
              </a:rPr>
              <a:t>一组数据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的极差、方差或标准差越小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这组数据就越稳定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86" name="yt_shape_11186"/>
          <p:cNvSpPr txBox="1"/>
          <p:nvPr/>
        </p:nvSpPr>
        <p:spPr>
          <a:xfrm>
            <a:off x="6095968" y="1809893"/>
            <a:ext cx="64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/>
          </a:p>
        </p:txBody>
      </p:sp>
      <p:sp>
        <p:nvSpPr>
          <p:cNvPr id="11187" name="yt_shape_11187"/>
          <p:cNvSpPr txBox="1"/>
          <p:nvPr/>
        </p:nvSpPr>
        <p:spPr>
          <a:xfrm>
            <a:off x="540000" y="2137680"/>
            <a:ext cx="416941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题型一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方差的计算</a:t>
            </a:r>
          </a:p>
        </p:txBody>
      </p:sp>
      <p:sp>
        <p:nvSpPr>
          <p:cNvPr id="11188" name="yt_shape_11188"/>
          <p:cNvSpPr txBox="1"/>
          <p:nvPr/>
        </p:nvSpPr>
        <p:spPr>
          <a:xfrm>
            <a:off x="540119" y="2742466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Times New Roman" pitchFamily="36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</a:t>
            </a:r>
            <a:r>
              <a:rPr lang="en-US" altLang="zh-CN" sz="200" b="0" i="0" u="none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在一次射击训练中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0_870ab,isEnd"/>
              </a:rPr>
              <a:t>某位选手五次射击的环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数分别为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6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2_a7f62,isEnd"/>
              </a:rPr>
              <a:t>则这位选手五次射击环数的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方差为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</p:txBody>
      </p:sp>
      <p:pic>
        <p:nvPicPr>
          <p:cNvPr id="3" name="yt_shape_1731295692849">
            <a:extLst>
              <a:ext uri="{FF2B5EF4-FFF2-40B4-BE49-F238E27FC236}">
                <a16:creationId xmlns:a16="http://schemas.microsoft.com/office/drawing/2014/main" id="{E31187DD-711C-635A-1930-8DA298DBEA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2837043"/>
            <a:ext cx="692342" cy="359485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DB90AD37-93C5-864C-6BBA-5434F77882C6}"/>
              </a:ext>
            </a:extLst>
          </p:cNvPr>
          <p:cNvSpPr txBox="1"/>
          <p:nvPr/>
        </p:nvSpPr>
        <p:spPr>
          <a:xfrm>
            <a:off x="2285258" y="3792940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2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89" name="yt_shape_11189"/>
          <p:cNvSpPr txBox="1"/>
          <p:nvPr/>
        </p:nvSpPr>
        <p:spPr>
          <a:xfrm>
            <a:off x="540119" y="1190141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一组数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据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，…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1" u="none" spc="375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的方差是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652ef,isEnd"/>
              </a:rPr>
              <a:t>那么另一组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据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0" u="none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，…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x</a:t>
            </a:r>
            <a:r>
              <a:rPr lang="en-US" altLang="zh-CN" sz="3600" b="1" i="1" u="none" spc="375" baseline="-25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n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的方差是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</a:t>
            </a:r>
            <a:r>
              <a:rPr sz="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11190" name="yt_shape_11190"/>
          <p:cNvSpPr txBox="1"/>
          <p:nvPr/>
        </p:nvSpPr>
        <p:spPr>
          <a:xfrm>
            <a:off x="540119" y="2348925"/>
            <a:ext cx="11492915" cy="332398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[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方法总结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]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求方差的步骤可概括为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“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一均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  <a:sym typeface="_⨹_1_5260c"/>
              </a:rPr>
              <a:t>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三方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四均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即第一步先求原始数据的平均数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2155d"/>
              </a:rPr>
              <a:t>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第二步求原始数据中各数据与平均数的差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  <a:sym typeface="_⨹_5_2aa31"/>
              </a:rPr>
              <a:t>第三步求所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得各个差数的平方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第四步求所得各平方数的平均数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a5530"/>
              </a:rPr>
              <a:t>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一组数据同时加上或减去一个数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方差不变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  <a:sym typeface="_⨹_1_1e4ce"/>
              </a:rPr>
              <a:t>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时扩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大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k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方差变为原来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的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k</a:t>
            </a:r>
            <a:r>
              <a:rPr lang="en-US" altLang="zh-CN" sz="3600" b="1" i="0" u="none" baseline="300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仿宋" pitchFamily="36"/>
              </a:rPr>
              <a:t>倍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C280A7EA-7068-15DF-42B6-B54B34F15463}"/>
              </a:ext>
            </a:extLst>
          </p:cNvPr>
          <p:cNvSpPr txBox="1"/>
          <p:nvPr/>
        </p:nvSpPr>
        <p:spPr>
          <a:xfrm>
            <a:off x="8894021" y="1691975"/>
            <a:ext cx="8674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2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92" name="yt_shape_11192"/>
          <p:cNvSpPr txBox="1"/>
          <p:nvPr/>
        </p:nvSpPr>
        <p:spPr>
          <a:xfrm>
            <a:off x="540000" y="1563157"/>
            <a:ext cx="1672061" cy="46935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50" b="0" i="0" u="none" spc="12276">
                <a:solidFill>
                  <a:srgbClr val="1EE3CF"/>
                </a:solidFill>
                <a:effectLst/>
                <a:latin typeface="Times New Roman" pitchFamily="30"/>
                <a:ea typeface="宋体" pitchFamily="30"/>
              </a:rPr>
              <a:t> </a:t>
            </a:r>
          </a:p>
        </p:txBody>
      </p:sp>
      <p:pic>
        <p:nvPicPr>
          <p:cNvPr id="11191" name="yt_image_11191" title="H_37.12496">
            <a:extLst>
              <a:ext uri="">
                <a16:creationId xmlns:p14="http://schemas.microsoft.com/office/powerpoint/2010/main" xmlns:a14="http://schemas.microsoft.com/office/drawing/2010/main" xmlns:a16="http://schemas.microsoft.com/office/drawing/2014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1602861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94" name="yt_shape_11194"/>
          <p:cNvSpPr txBox="1"/>
          <p:nvPr/>
        </p:nvSpPr>
        <p:spPr>
          <a:xfrm>
            <a:off x="540120" y="2125023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某同学连续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天测得体温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单位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分别是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83b20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36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7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37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37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2e80b"/>
              </a:rPr>
              <a:t>关于这组数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下列说法正确的是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1195" name="yt_table_11195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041753"/>
              </p:ext>
            </p:extLst>
          </p:nvPr>
        </p:nvGraphicFramePr>
        <p:xfrm>
          <a:off x="540085" y="3837804"/>
          <a:ext cx="8544243" cy="1097280"/>
        </p:xfrm>
        <a:graphic>
          <a:graphicData uri="http://schemas.openxmlformats.org/drawingml/2006/table">
            <a:tbl>
              <a:tblPr/>
              <a:tblGrid>
                <a:gridCol w="4521518">
                  <a:extLst>
                    <a:ext uri="{9D8B030D-6E8A-4147-A177-3AD203B41FA5}">
                      <a16:colId xmlns:a16="http://schemas.microsoft.com/office/drawing/2014/main" val="10092"/>
                    </a:ext>
                  </a:extLst>
                </a:gridCol>
                <a:gridCol w="4022725">
                  <a:extLst>
                    <a:ext uri="{9D8B030D-6E8A-4147-A177-3AD203B41FA5}">
                      <a16:colId xmlns:a16="http://schemas.microsoft.com/office/drawing/2014/main" val="100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众数是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36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中位数是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36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6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方差是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08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方差是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09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0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F9BEC642-02EE-96A2-05C9-53AE3B150CA3}"/>
              </a:ext>
            </a:extLst>
          </p:cNvPr>
          <p:cNvSpPr txBox="1"/>
          <p:nvPr/>
        </p:nvSpPr>
        <p:spPr>
          <a:xfrm>
            <a:off x="5955559" y="3175497"/>
            <a:ext cx="5102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197" name="yt_shape_11197"/>
              <p:cNvSpPr txBox="1"/>
              <p:nvPr/>
            </p:nvSpPr>
            <p:spPr>
              <a:xfrm>
                <a:off x="540119" y="2068474"/>
                <a:ext cx="11111999" cy="190821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Times New Roman" pitchFamily="36"/>
                  </a:rPr>
                  <a:t> 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2024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Times New Roman" pitchFamily="36"/>
                  </a:rPr>
                  <a:t>·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楷体" pitchFamily="36"/>
                  </a:rPr>
                  <a:t>广东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小明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用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s</a:t>
                </a:r>
                <a:r>
                  <a:rPr lang="en-US" altLang="zh-CN" sz="3600" b="1" i="0" u="none" baseline="30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01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[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_⨹_1_a396f,isEnd"/>
                  </a:rPr>
                  <a:t>）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</a:br>
                <a:r>
                  <a:rPr lang="en-US" altLang="zh-CN" sz="3600" b="1" i="0" u="none" baseline="30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＋…＋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15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baseline="30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]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  <a:sym typeface="_⨹_8_dc66a,isEnd"/>
                  </a:rPr>
                  <a:t>计算一组数据的方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/>
                </a:r>
                <a:b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</a:b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差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那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么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＋…</a:t>
                </a:r>
                <a:r>
                  <a:rPr lang="zh-CN" altLang="zh-CN" sz="3600" b="1" i="0" u="none" spc="375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1" u="none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x</a:t>
                </a:r>
                <a:r>
                  <a:rPr lang="en-US" altLang="zh-CN" sz="3600" b="1" i="0" u="none" baseline="-25000">
                    <a:solidFill>
                      <a:srgbClr val="000000"/>
                    </a:solidFill>
                    <a:effectLst/>
                    <a:latin typeface="Times New Roman" pitchFamily="36"/>
                    <a:ea typeface="宋体" pitchFamily="36"/>
                  </a:rPr>
                  <a:t>15</a:t>
                </a:r>
                <a:r>
                  <a:rPr lang="zh-CN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sz="36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20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                  </a:t>
                </a:r>
                <a:r>
                  <a:rPr sz="17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/>
                  </a:rPr>
                  <a:t> </a:t>
                </a:r>
                <a:r>
                  <a:rPr sz="100" spc="-100">
                    <a:latin typeface="Times New Roman"/>
                  </a:rPr>
                  <a:t>⁠</a:t>
                </a:r>
                <a:r>
                  <a:rPr lang="en-US" altLang="zh-CN" sz="3600" b="1" i="0" u="none">
                    <a:solidFill>
                      <a:srgbClr val="000000"/>
                    </a:solidFill>
                    <a:effectLst/>
                    <a:latin typeface="宋体" pitchFamily="36"/>
                    <a:ea typeface="宋体" pitchFamily="36"/>
                    <a:sym typeface=",isEnd"/>
                  </a:rPr>
                  <a:t>.</a:t>
                </a:r>
              </a:p>
            </p:txBody>
          </p:sp>
        </mc:Choice>
        <mc:Fallback xmlns="">
          <p:sp>
            <p:nvSpPr>
              <p:cNvPr id="11197" name="yt_shape_1119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2068474"/>
                <a:ext cx="11111999" cy="1908215"/>
              </a:xfrm>
              <a:prstGeom prst="rect">
                <a:avLst/>
              </a:prstGeom>
              <a:blipFill>
                <a:blip r:embed="rId2"/>
                <a:stretch>
                  <a:fillRect l="-2525" t="-2556" r="-1811" b="-137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>
            <a:extLst>
              <a:ext uri="{FF2B5EF4-FFF2-40B4-BE49-F238E27FC236}">
                <a16:creationId xmlns:a16="http://schemas.microsoft.com/office/drawing/2014/main" id="{A0F23669-C4DD-2202-0F32-2670F5449732}"/>
              </a:ext>
            </a:extLst>
          </p:cNvPr>
          <p:cNvSpPr txBox="1"/>
          <p:nvPr/>
        </p:nvSpPr>
        <p:spPr>
          <a:xfrm>
            <a:off x="6476258" y="3362788"/>
            <a:ext cx="1096074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90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99" name="yt_shape_11199"/>
          <p:cNvSpPr txBox="1"/>
          <p:nvPr/>
        </p:nvSpPr>
        <p:spPr>
          <a:xfrm>
            <a:off x="540000" y="980830"/>
            <a:ext cx="416941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3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题型二</a:t>
            </a:r>
            <a:r>
              <a:rPr lang="zh-CN" altLang="zh-CN" sz="33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3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方差的应用</a:t>
            </a:r>
          </a:p>
        </p:txBody>
      </p:sp>
      <p:sp>
        <p:nvSpPr>
          <p:cNvPr id="11200" name="yt_shape_11200"/>
          <p:cNvSpPr txBox="1"/>
          <p:nvPr/>
        </p:nvSpPr>
        <p:spPr>
          <a:xfrm>
            <a:off x="540120" y="1585616"/>
            <a:ext cx="11388286" cy="2215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0" i="0" u="none">
                <a:solidFill>
                  <a:srgbClr val="1EE3CF"/>
                </a:solidFill>
                <a:effectLst/>
                <a:latin typeface="Times New Roman" pitchFamily="36"/>
                <a:ea typeface="Times New Roman" pitchFamily="36"/>
                <a:sym typeface="Finished"/>
              </a:rPr>
              <a:t> </a:t>
            </a:r>
            <a:r>
              <a:rPr lang="en-US" altLang="zh-CN" sz="33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</a:t>
            </a:r>
            <a:r>
              <a:rPr lang="en-US" altLang="zh-CN" sz="3300" b="0" i="0" u="none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zh-CN" altLang="zh-CN" sz="33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王大伯几年前承包了甲</a:t>
            </a:r>
            <a:r>
              <a:rPr lang="zh-CN" altLang="zh-CN" sz="33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3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乙两座荒山</a:t>
            </a:r>
            <a:r>
              <a:rPr lang="zh-CN" altLang="zh-CN" sz="33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3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各栽</a:t>
            </a:r>
            <a:r>
              <a:rPr lang="en-US" altLang="zh-CN" sz="33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100</a:t>
            </a:r>
            <a:r>
              <a:rPr lang="zh-CN" altLang="zh-CN" sz="33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6ac61"/>
              </a:rPr>
              <a:t>棵</a:t>
            </a:r>
            <a:r>
              <a:rPr lang="zh-CN" altLang="zh-CN" sz="33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杨梅</a:t>
            </a:r>
            <a:r>
              <a:rPr lang="zh-CN" altLang="zh-CN" sz="33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树</a:t>
            </a:r>
            <a:r>
              <a:rPr lang="zh-CN" altLang="zh-CN" sz="33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3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成活率为</a:t>
            </a:r>
            <a:r>
              <a:rPr lang="en-US" altLang="zh-CN" sz="33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98</a:t>
            </a:r>
            <a:r>
              <a:rPr lang="zh-CN" altLang="zh-CN" sz="33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％，</a:t>
            </a:r>
            <a:r>
              <a:rPr lang="zh-CN" altLang="zh-CN" sz="33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现已挂果</a:t>
            </a:r>
            <a:r>
              <a:rPr lang="zh-CN" altLang="zh-CN" sz="33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3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65bd4"/>
              </a:rPr>
              <a:t>经济效益初步</a:t>
            </a:r>
            <a:r>
              <a:rPr lang="zh-CN" altLang="zh-CN" sz="33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65bd4"/>
              </a:rPr>
              <a:t>显</a:t>
            </a:r>
            <a:r>
              <a:rPr lang="zh-CN" altLang="zh-CN" sz="33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现</a:t>
            </a:r>
            <a:r>
              <a:rPr lang="en-US" altLang="zh-CN" sz="33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3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为了分析收成情况</a:t>
            </a:r>
            <a:r>
              <a:rPr lang="zh-CN" altLang="zh-CN" sz="33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3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3_10970"/>
              </a:rPr>
              <a:t>他分别从两座山上随意各</a:t>
            </a:r>
            <a:r>
              <a:rPr lang="zh-CN" altLang="zh-CN" sz="33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3_10970"/>
              </a:rPr>
              <a:t>采摘</a:t>
            </a:r>
            <a:r>
              <a:rPr lang="zh-CN" altLang="zh-CN" sz="33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了</a:t>
            </a:r>
            <a:r>
              <a:rPr lang="en-US" altLang="zh-CN" sz="33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3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棵树上的杨梅</a:t>
            </a:r>
            <a:r>
              <a:rPr lang="zh-CN" altLang="zh-CN" sz="33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3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每棵树的产量如折线统计图所示</a:t>
            </a:r>
            <a:r>
              <a:rPr lang="en-US" altLang="zh-CN" sz="33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3" name="yt_shape_1731295693124">
            <a:extLst>
              <a:ext uri="{FF2B5EF4-FFF2-40B4-BE49-F238E27FC236}">
                <a16:creationId xmlns:a16="http://schemas.microsoft.com/office/drawing/2014/main" id="{0152895E-564C-B369-884D-67195019CB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1680193"/>
            <a:ext cx="692342" cy="359485"/>
          </a:xfrm>
          <a:prstGeom prst="rect">
            <a:avLst/>
          </a:prstGeom>
        </p:spPr>
      </p:pic>
      <p:pic>
        <p:nvPicPr>
          <p:cNvPr id="7" name="yt_image_11204" title="H_180">
            <a:extLst>
              <a:ext uri="">
                <a16:creationId xmlns:mc="http://schemas.openxmlformats.org/markup-compatibility/2006" xmlns:a14="http://schemas.microsoft.com/office/drawing/2010/main" xmlns:a16="http://schemas.microsoft.com/office/drawing/2014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5921" y="3218560"/>
            <a:ext cx="4728449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93712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01" name="yt_shape_11201"/>
          <p:cNvSpPr txBox="1"/>
          <p:nvPr/>
        </p:nvSpPr>
        <p:spPr>
          <a:xfrm>
            <a:off x="540119" y="980830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分别计算甲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乙两座山样本的平均数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4_3aa73"/>
              </a:rPr>
              <a:t>并估算出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甲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乙两山杨梅的产量总和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yt_shape_11202"/>
              <p:cNvSpPr txBox="1"/>
              <p:nvPr/>
            </p:nvSpPr>
            <p:spPr>
              <a:xfrm>
                <a:off x="540119" y="2223779"/>
                <a:ext cx="8580091" cy="4373441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：（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9_2450b"/>
                  </a:rPr>
                  <a:t>甲山产量的样本</a:t>
                </a:r>
                <a:r>
                  <a:rPr lang="zh-CN" altLang="zh-CN" sz="3600" b="1" i="0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9_2450b"/>
                  </a:rPr>
                  <a:t>平均</a:t>
                </a:r>
                <a:r>
                  <a:rPr lang="zh-CN" altLang="zh-CN" sz="3600" b="1" i="0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数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为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barPr>
                          <m:e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𝒙</m:t>
                            </m:r>
                          </m:e>
                        </m:bar>
                      </m:e>
                      <m:sub>
                        <m:r>
                          <m:rPr>
                            <m:nor/>
                          </m:rPr>
                          <a:rPr lang="zh-CN" altLang="zh-CN" sz="3600" b="1" i="0" spc="150" baseline="-200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甲</m:t>
                        </m:r>
                      </m:sub>
                    </m:sSub>
                  </m:oMath>
                </a14:m>
                <a:r>
                  <a:rPr lang="en-US" altLang="zh-CN" sz="1500" b="1" i="1" spc="150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𝟓𝟎</m:t>
                        </m:r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𝟑𝟔</m:t>
                        </m:r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𝟒𝟎</m:t>
                        </m:r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𝟑𝟒</m:t>
                        </m:r>
                      </m:num>
                      <m:den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1500" b="1" i="1" spc="150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40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1_4aeb1"/>
                  </a:rPr>
                  <a:t>千</a:t>
                </a:r>
                <a:r>
                  <a:rPr lang="zh-CN" altLang="zh-CN" sz="3600" b="1" i="0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克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）；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乙山产量的样本平均数为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barPr>
                          <m:e>
                            <m:r>
                              <a:rPr lang="en-US" altLang="zh-CN" sz="3600" b="1" i="1" spc="15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𝒙</m:t>
                            </m:r>
                          </m:e>
                        </m:bar>
                      </m:e>
                      <m:sub>
                        <m:r>
                          <m:rPr>
                            <m:nor/>
                          </m:rPr>
                          <a:rPr lang="zh-CN" altLang="zh-CN" sz="3600" b="1" i="0" spc="150" baseline="-2000">
                            <a:solidFill>
                              <a:srgbClr val="FF0000"/>
                            </a:solidFill>
                            <a:effectLst/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乙</m:t>
                        </m:r>
                      </m:sub>
                    </m:sSub>
                  </m:oMath>
                </a14:m>
                <a:r>
                  <a:rPr lang="en-US" altLang="zh-CN" sz="1500" b="1" i="1" spc="150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𝟑𝟔</m:t>
                        </m:r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𝟒𝟎</m:t>
                        </m:r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𝟒𝟖</m:t>
                        </m:r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+</m:t>
                        </m:r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𝟑𝟔</m:t>
                        </m:r>
                      </m:num>
                      <m:den>
                        <m:r>
                          <a:rPr lang="en-US" altLang="zh-CN" sz="3600" b="1" i="0" spc="15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1500" b="1" i="1" spc="150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15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40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i="0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1_b3569"/>
                  </a:rPr>
                  <a:t>千</a:t>
                </a:r>
                <a:r>
                  <a:rPr lang="zh-CN" altLang="zh-CN" sz="3600" b="1" i="0" u="none" spc="15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克</a:t>
                </a:r>
                <a:r>
                  <a:rPr lang="zh-CN" altLang="zh-CN" sz="3600" b="1" i="0" u="none" spc="15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i="0" u="none" spc="150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lvl="0" hangingPunct="0"/>
                <a:r>
                  <a:rPr lang="en-US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甲、乙两山杨梅的产量总和大约为</a:t>
                </a:r>
              </a:p>
              <a:p>
                <a:pPr lvl="0" hangingPunct="0"/>
                <a:r>
                  <a:rPr lang="en-US" altLang="zh-CN" sz="3600" b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100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98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％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40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7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 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840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（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千克</a:t>
                </a:r>
                <a:r>
                  <a:rPr lang="zh-CN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600" b="1" spc="150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endParaRPr lang="zh-CN" altLang="en-US" sz="3600">
                  <a:solidFill>
                    <a:srgbClr val="FF0000"/>
                  </a:solidFill>
                </a:endParaRPr>
              </a:p>
              <a:p>
                <a:pPr algn="l" eaLnBrk="1" latinLnBrk="0" hangingPunct="0">
                  <a:lnSpc>
                    <a:spcPct val="100000"/>
                  </a:lnSpc>
                </a:pPr>
                <a:endParaRPr lang="en-US" altLang="zh-CN" sz="3600" b="1" i="0" u="none" spc="150">
                  <a:solidFill>
                    <a:srgbClr val="FF0000"/>
                  </a:solidFill>
                  <a:effectLst/>
                  <a:latin typeface="宋体" pitchFamily="36"/>
                  <a:ea typeface="宋体" pitchFamily="36"/>
                </a:endParaRPr>
              </a:p>
            </p:txBody>
          </p:sp>
        </mc:Choice>
        <mc:Fallback xmlns="">
          <p:sp>
            <p:nvSpPr>
              <p:cNvPr id="2" name="yt_shape_1120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2223779"/>
                <a:ext cx="8580091" cy="4373441"/>
              </a:xfrm>
              <a:prstGeom prst="rect">
                <a:avLst/>
              </a:prstGeom>
              <a:blipFill>
                <a:blip r:embed="rId2"/>
                <a:stretch>
                  <a:fillRect l="-3269" t="-37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04" name="yt_image_11204" title="H_180">
            <a:extLst>
              <a:ext uri="">
                <a16:creationId xmlns:mc="http://schemas.openxmlformats.org/markup-compatibility/2006" xmlns:a14="http://schemas.microsoft.com/office/drawing/2010/main" xmlns:a16="http://schemas.microsoft.com/office/drawing/2014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96125" y="2924965"/>
            <a:ext cx="3552554" cy="1889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21</TotalTime>
  <Words>490</Words>
  <Application>Microsoft Office PowerPoint</Application>
  <PresentationFormat>宽屏</PresentationFormat>
  <Paragraphs>74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71" baseType="lpstr">
      <vt:lpstr>,isEnd</vt:lpstr>
      <vt:lpstr>_⨹_1_01945</vt:lpstr>
      <vt:lpstr>_⨹_1_0dc8f</vt:lpstr>
      <vt:lpstr>_⨹_1_11829</vt:lpstr>
      <vt:lpstr>_⨹_1_1e4ce</vt:lpstr>
      <vt:lpstr>_⨹_1_2155d</vt:lpstr>
      <vt:lpstr>_⨹_1_23530</vt:lpstr>
      <vt:lpstr>_⨹_1_49980</vt:lpstr>
      <vt:lpstr>_⨹_1_4aeb1</vt:lpstr>
      <vt:lpstr>_⨹_1_5260c</vt:lpstr>
      <vt:lpstr>_⨹_1_54ead</vt:lpstr>
      <vt:lpstr>_⨹_1_6ac61</vt:lpstr>
      <vt:lpstr>_⨹_1_80951</vt:lpstr>
      <vt:lpstr>_⨹_1_83b20</vt:lpstr>
      <vt:lpstr>_⨹_1_90c4e,isEnd</vt:lpstr>
      <vt:lpstr>_⨹_1_9555c</vt:lpstr>
      <vt:lpstr>_⨹_1_a396f,isEnd</vt:lpstr>
      <vt:lpstr>_⨹_1_a5530</vt:lpstr>
      <vt:lpstr>_⨹_1_b3569</vt:lpstr>
      <vt:lpstr>_⨹_1_d479e</vt:lpstr>
      <vt:lpstr>_⨹_1_f94c2</vt:lpstr>
      <vt:lpstr>_⨹_10_870ab,isEnd</vt:lpstr>
      <vt:lpstr>_⨹_11_b513c</vt:lpstr>
      <vt:lpstr>_⨹_12_a7f62,isEnd</vt:lpstr>
      <vt:lpstr>_⨹_13_10970</vt:lpstr>
      <vt:lpstr>_⨹_15_09d97</vt:lpstr>
      <vt:lpstr>_⨹_16_6d85f</vt:lpstr>
      <vt:lpstr>_⨹_18_5e700</vt:lpstr>
      <vt:lpstr>_⨹_3_a82af</vt:lpstr>
      <vt:lpstr>_⨹_3_ed5a1</vt:lpstr>
      <vt:lpstr>_⨹_4_39ba2</vt:lpstr>
      <vt:lpstr>_⨹_4_3aa73</vt:lpstr>
      <vt:lpstr>_⨹_4_3ba63</vt:lpstr>
      <vt:lpstr>_⨹_5_2aa31</vt:lpstr>
      <vt:lpstr>_⨹_5_2e80b</vt:lpstr>
      <vt:lpstr>_⨹_5_50a81</vt:lpstr>
      <vt:lpstr>_⨹_5_652ef,isEnd</vt:lpstr>
      <vt:lpstr>_⨹_7_36667</vt:lpstr>
      <vt:lpstr>_⨹_7_65bd4</vt:lpstr>
      <vt:lpstr>_⨹_7_a5bfe</vt:lpstr>
      <vt:lpstr>_⨹_8_3f719</vt:lpstr>
      <vt:lpstr>_⨹_8_dc66a,isEnd</vt:lpstr>
      <vt:lpstr>_⨹_9_2450b</vt:lpstr>
      <vt:lpstr>Finished</vt:lpstr>
      <vt:lpstr>等线</vt:lpstr>
      <vt:lpstr>等线 Light</vt:lpstr>
      <vt:lpstr>仿宋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15</cp:revision>
  <dcterms:created xsi:type="dcterms:W3CDTF">2024-11-11T03:24:32Z</dcterms:created>
  <dcterms:modified xsi:type="dcterms:W3CDTF">2024-11-24T02:44:32Z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